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A5D34CA5-A8EF-4043-8CC4-C11DF1EE0160}">
  <a:tblStyle styleId="{A5D34CA5-A8EF-4043-8CC4-C11DF1EE016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evening everyone My name is Nujcharee or Ped @nujcharee and today I will give you a quick intro of NLP using PowerBI and R and how I applied this in my Data Journalism contest submission which happened earlier this year.</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3512252ffc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512252ffc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Power Query Editor Screen (Those who arent on the latest PowerBI March release you will see this as Query Editor not Power Query Edtiro)</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32312d9491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2312d9491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I’ve been a fan of Nicholas’s visualisation piece here and Ive seen people having a go recreating this using R and ggplot2 (which is a visualisation package most popular package may I say) and I thought surely we can do this in powerBI so I actually use generic scatter plot to do this. Not exactly the same but I am happy with jmy result.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32312d949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2312d949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Tidy principle what i mean by that is that we transform the unstructured documents or text into columns and row so we can create measures and analyse it further. Thats what Tidy principle refers to.</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335744042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35744042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#Metoo -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3512252f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512252f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3512252ff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512252ff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335744042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35744042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31d8c542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1d8c542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Tidy principle what i mean by that is that we transform the unstructured documents or text into columns and row so we can create measures and analyse it further. Thats what Tidy principle refers to.</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32312d9491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2312d949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32312d949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32312d949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Tidy principle what i mean by that is that we transform the unstructured documents or text into columns and row so we can create measures and analyse it further. Thats what Tidy principle refers to.</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32312d949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2312d949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Power Query Editor Screen (Those who arent on the latest PowerBI March release you will see this as Query Editor not Power Query Edtiro)</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hyperlink" Target="http://community.powerbi.com/t5/Data-Stories-Gallery/MeToo-Year-in-Review/m-p/337846#M1477" TargetMode="External"/><Relationship Id="rId4" Type="http://schemas.openxmlformats.org/officeDocument/2006/relationships/hyperlink" Target="http://www.tidytextmining.com" TargetMode="External"/><Relationship Id="rId5" Type="http://schemas.openxmlformats.org/officeDocument/2006/relationships/hyperlink" Target="https://azure.microsoft.com/en-gb/try/cognitive-services/" TargetMode="External"/><Relationship Id="rId6" Type="http://schemas.openxmlformats.org/officeDocument/2006/relationships/hyperlink" Target="https://github.com/nujcharee/PowerBI/blob/master/metoo2.pbix"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hyperlink" Target="http://www.tidytextmining.com" TargetMode="External"/><Relationship Id="rId5"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 to NLP using PowerBI + R</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Sponsored by:</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Demo: text mining on #MeToo tweets </a:t>
            </a:r>
            <a:endParaRPr b="1" sz="2400"/>
          </a:p>
        </p:txBody>
      </p:sp>
      <p:pic>
        <p:nvPicPr>
          <p:cNvPr id="74" name="Google Shape;74;p13"/>
          <p:cNvPicPr preferRelativeResize="0"/>
          <p:nvPr/>
        </p:nvPicPr>
        <p:blipFill>
          <a:blip r:embed="rId3">
            <a:alphaModFix/>
          </a:blip>
          <a:stretch>
            <a:fillRect/>
          </a:stretch>
        </p:blipFill>
        <p:spPr>
          <a:xfrm>
            <a:off x="5267224" y="2470225"/>
            <a:ext cx="2233775" cy="1425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39" name="Shape 139"/>
        <p:cNvGrpSpPr/>
        <p:nvPr/>
      </p:nvGrpSpPr>
      <p:grpSpPr>
        <a:xfrm>
          <a:off x="0" y="0"/>
          <a:ext cx="0" cy="0"/>
          <a:chOff x="0" y="0"/>
          <a:chExt cx="0" cy="0"/>
        </a:xfrm>
      </p:grpSpPr>
      <p:pic>
        <p:nvPicPr>
          <p:cNvPr id="140" name="Google Shape;140;p22"/>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141" name="Google Shape;141;p22"/>
          <p:cNvSpPr txBox="1"/>
          <p:nvPr>
            <p:ph idx="4294967295" type="title"/>
          </p:nvPr>
        </p:nvSpPr>
        <p:spPr>
          <a:xfrm>
            <a:off x="2590350" y="505900"/>
            <a:ext cx="39633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1"/>
                </a:solidFill>
              </a:rPr>
              <a:t>Step 2: Transform data with tidytext</a:t>
            </a:r>
            <a:endParaRPr sz="1800"/>
          </a:p>
        </p:txBody>
      </p:sp>
      <p:sp>
        <p:nvSpPr>
          <p:cNvPr id="142" name="Google Shape;142;p22"/>
          <p:cNvSpPr txBox="1"/>
          <p:nvPr>
            <p:ph idx="4294967295" type="body"/>
          </p:nvPr>
        </p:nvSpPr>
        <p:spPr>
          <a:xfrm>
            <a:off x="2770050" y="1127275"/>
            <a:ext cx="3603900" cy="3285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Load NRC lexicon</a:t>
            </a:r>
            <a:endParaRPr sz="1200">
              <a:solidFill>
                <a:srgbClr val="000000"/>
              </a:solidFill>
              <a:latin typeface="Raleway"/>
              <a:ea typeface="Raleway"/>
              <a:cs typeface="Raleway"/>
              <a:sym typeface="Raleway"/>
            </a:endParaRPr>
          </a:p>
          <a:p>
            <a:pPr indent="0" lvl="0" marL="0" rtl="0" algn="l">
              <a:spcBef>
                <a:spcPts val="1000"/>
              </a:spcBef>
              <a:spcAft>
                <a:spcPts val="0"/>
              </a:spcAft>
              <a:buNone/>
            </a:pPr>
            <a:r>
              <a:rPr lang="en" sz="1200">
                <a:solidFill>
                  <a:srgbClr val="000000"/>
                </a:solidFill>
                <a:latin typeface="Courier New"/>
                <a:ea typeface="Courier New"/>
                <a:cs typeface="Courier New"/>
                <a:sym typeface="Courier New"/>
              </a:rPr>
              <a:t>library(tidytext)</a:t>
            </a:r>
            <a:endParaRPr sz="1200">
              <a:solidFill>
                <a:srgbClr val="000000"/>
              </a:solidFill>
              <a:latin typeface="Courier New"/>
              <a:ea typeface="Courier New"/>
              <a:cs typeface="Courier New"/>
              <a:sym typeface="Courier New"/>
            </a:endParaRPr>
          </a:p>
          <a:p>
            <a:pPr indent="0" lvl="0" marL="0" rtl="0" algn="l">
              <a:spcBef>
                <a:spcPts val="1000"/>
              </a:spcBef>
              <a:spcAft>
                <a:spcPts val="0"/>
              </a:spcAft>
              <a:buNone/>
            </a:pPr>
            <a:r>
              <a:rPr lang="en" sz="1200">
                <a:solidFill>
                  <a:srgbClr val="000000"/>
                </a:solidFill>
                <a:latin typeface="Courier New"/>
                <a:ea typeface="Courier New"/>
                <a:cs typeface="Courier New"/>
                <a:sym typeface="Courier New"/>
              </a:rPr>
              <a:t>nrc = get_sentiments("nrc")</a:t>
            </a:r>
            <a:endParaRPr sz="1200">
              <a:solidFill>
                <a:srgbClr val="000000"/>
              </a:solidFill>
              <a:latin typeface="Courier New"/>
              <a:ea typeface="Courier New"/>
              <a:cs typeface="Courier New"/>
              <a:sym typeface="Courier New"/>
            </a:endParaRPr>
          </a:p>
          <a:p>
            <a:pPr indent="-304800" lvl="0" marL="457200" rtl="0" algn="l">
              <a:spcBef>
                <a:spcPts val="10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Tokenising words (bi-gram)</a:t>
            </a:r>
            <a:endParaRPr sz="1200">
              <a:solidFill>
                <a:srgbClr val="000000"/>
              </a:solidFill>
              <a:latin typeface="Raleway"/>
              <a:ea typeface="Raleway"/>
              <a:cs typeface="Raleway"/>
              <a:sym typeface="Raleway"/>
            </a:endParaRPr>
          </a:p>
          <a:p>
            <a:pPr indent="0" lvl="0" marL="0" rtl="0" algn="l">
              <a:spcBef>
                <a:spcPts val="1000"/>
              </a:spcBef>
              <a:spcAft>
                <a:spcPts val="0"/>
              </a:spcAft>
              <a:buNone/>
            </a:pPr>
            <a:r>
              <a:rPr lang="en" sz="1200">
                <a:solidFill>
                  <a:srgbClr val="000000"/>
                </a:solidFill>
                <a:latin typeface="Courier New"/>
                <a:ea typeface="Courier New"/>
                <a:cs typeface="Courier New"/>
                <a:sym typeface="Courier New"/>
              </a:rPr>
              <a:t>df_bigram =  dataset %&gt;% unnest_tokens(bigram, text, token = "ngrams", n = 2)</a:t>
            </a:r>
            <a:endParaRPr sz="1200">
              <a:solidFill>
                <a:srgbClr val="000000"/>
              </a:solidFill>
              <a:latin typeface="Courier New"/>
              <a:ea typeface="Courier New"/>
              <a:cs typeface="Courier New"/>
              <a:sym typeface="Courier New"/>
            </a:endParaRPr>
          </a:p>
          <a:p>
            <a:pPr indent="-304800" lvl="0" marL="457200" rtl="0" algn="l">
              <a:spcBef>
                <a:spcPts val="10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Word pairs / correlations</a:t>
            </a:r>
            <a:endParaRPr sz="1200">
              <a:solidFill>
                <a:srgbClr val="000000"/>
              </a:solidFill>
              <a:latin typeface="Raleway"/>
              <a:ea typeface="Raleway"/>
              <a:cs typeface="Raleway"/>
              <a:sym typeface="Raleway"/>
            </a:endParaRPr>
          </a:p>
          <a:p>
            <a:pPr indent="0" lvl="0" marL="0" rtl="0" algn="l">
              <a:spcBef>
                <a:spcPts val="1000"/>
              </a:spcBef>
              <a:spcAft>
                <a:spcPts val="1000"/>
              </a:spcAft>
              <a:buNone/>
            </a:pPr>
            <a:r>
              <a:rPr lang="en" sz="1200">
                <a:solidFill>
                  <a:srgbClr val="000000"/>
                </a:solidFill>
                <a:latin typeface="Courier New"/>
                <a:ea typeface="Courier New"/>
                <a:cs typeface="Courier New"/>
                <a:sym typeface="Courier New"/>
              </a:rPr>
              <a:t>df_bigram %&gt;%  count(bigram, sort = TRUE)</a:t>
            </a:r>
            <a:br>
              <a:rPr lang="en" sz="1200">
                <a:solidFill>
                  <a:srgbClr val="000000"/>
                </a:solidFill>
                <a:latin typeface="Courier New"/>
                <a:ea typeface="Courier New"/>
                <a:cs typeface="Courier New"/>
                <a:sym typeface="Courier New"/>
              </a:rPr>
            </a:br>
            <a:r>
              <a:rPr lang="en" sz="1200">
                <a:solidFill>
                  <a:srgbClr val="000000"/>
                </a:solidFill>
                <a:latin typeface="Courier New"/>
                <a:ea typeface="Courier New"/>
                <a:cs typeface="Courier New"/>
                <a:sym typeface="Courier New"/>
              </a:rPr>
              <a:t>bigrams_separated &lt;- df_bigram %&gt;%</a:t>
            </a:r>
            <a:br>
              <a:rPr lang="en" sz="1200">
                <a:solidFill>
                  <a:srgbClr val="000000"/>
                </a:solidFill>
                <a:latin typeface="Courier New"/>
                <a:ea typeface="Courier New"/>
                <a:cs typeface="Courier New"/>
                <a:sym typeface="Courier New"/>
              </a:rPr>
            </a:br>
            <a:r>
              <a:rPr lang="en" sz="1200">
                <a:solidFill>
                  <a:srgbClr val="000000"/>
                </a:solidFill>
                <a:latin typeface="Courier New"/>
                <a:ea typeface="Courier New"/>
                <a:cs typeface="Courier New"/>
                <a:sym typeface="Courier New"/>
              </a:rPr>
              <a:t>  separate(bigram, c("word1", "word2"), sep = " ")</a:t>
            </a:r>
            <a:br>
              <a:rPr lang="en" sz="1200">
                <a:solidFill>
                  <a:srgbClr val="000000"/>
                </a:solidFill>
                <a:latin typeface="Courier New"/>
                <a:ea typeface="Courier New"/>
                <a:cs typeface="Courier New"/>
                <a:sym typeface="Courier New"/>
              </a:rPr>
            </a:br>
            <a:endParaRPr sz="1200">
              <a:solidFill>
                <a:srgbClr val="000000"/>
              </a:solidFill>
              <a:latin typeface="Courier New"/>
              <a:ea typeface="Courier New"/>
              <a:cs typeface="Courier New"/>
              <a:sym typeface="Courier New"/>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6" name="Shape 146"/>
        <p:cNvGrpSpPr/>
        <p:nvPr/>
      </p:nvGrpSpPr>
      <p:grpSpPr>
        <a:xfrm>
          <a:off x="0" y="0"/>
          <a:ext cx="0" cy="0"/>
          <a:chOff x="0" y="0"/>
          <a:chExt cx="0" cy="0"/>
        </a:xfrm>
      </p:grpSpPr>
      <p:pic>
        <p:nvPicPr>
          <p:cNvPr id="147" name="Google Shape;147;p23"/>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148" name="Google Shape;148;p23"/>
          <p:cNvSpPr txBox="1"/>
          <p:nvPr>
            <p:ph idx="4294967295" type="title"/>
          </p:nvPr>
        </p:nvSpPr>
        <p:spPr>
          <a:xfrm>
            <a:off x="2590350" y="505900"/>
            <a:ext cx="39633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1"/>
                </a:solidFill>
              </a:rPr>
              <a:t>Step 3: Visualising data</a:t>
            </a:r>
            <a:endParaRPr sz="1800"/>
          </a:p>
        </p:txBody>
      </p:sp>
      <p:sp>
        <p:nvSpPr>
          <p:cNvPr id="149" name="Google Shape;149;p23"/>
          <p:cNvSpPr txBox="1"/>
          <p:nvPr>
            <p:ph idx="4294967295" type="body"/>
          </p:nvPr>
        </p:nvSpPr>
        <p:spPr>
          <a:xfrm>
            <a:off x="2660250" y="1273900"/>
            <a:ext cx="3603900" cy="3285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Scatterplot - inspired by ggplot visualisation by Nicholas Rougeux</a:t>
            </a:r>
            <a:endParaRPr sz="1200">
              <a:solidFill>
                <a:srgbClr val="000000"/>
              </a:solidFill>
              <a:latin typeface="Raleway"/>
              <a:ea typeface="Raleway"/>
              <a:cs typeface="Raleway"/>
              <a:sym typeface="Raleway"/>
            </a:endParaRPr>
          </a:p>
          <a:p>
            <a:pPr indent="0" lvl="0" marL="0" rtl="0" algn="l">
              <a:spcBef>
                <a:spcPts val="1000"/>
              </a:spcBef>
              <a:spcAft>
                <a:spcPts val="0"/>
              </a:spcAft>
              <a:buNone/>
            </a:pPr>
            <a:r>
              <a:t/>
            </a:r>
            <a:endParaRPr sz="1200">
              <a:solidFill>
                <a:srgbClr val="000000"/>
              </a:solidFill>
              <a:latin typeface="Raleway"/>
              <a:ea typeface="Raleway"/>
              <a:cs typeface="Raleway"/>
              <a:sym typeface="Raleway"/>
            </a:endParaRPr>
          </a:p>
          <a:p>
            <a:pPr indent="0" lvl="0" marL="0" rtl="0" algn="l">
              <a:spcBef>
                <a:spcPts val="1000"/>
              </a:spcBef>
              <a:spcAft>
                <a:spcPts val="0"/>
              </a:spcAft>
              <a:buNone/>
            </a:pPr>
            <a:r>
              <a:t/>
            </a:r>
            <a:endParaRPr sz="1200">
              <a:solidFill>
                <a:srgbClr val="000000"/>
              </a:solidFill>
              <a:latin typeface="Raleway"/>
              <a:ea typeface="Raleway"/>
              <a:cs typeface="Raleway"/>
              <a:sym typeface="Raleway"/>
            </a:endParaRPr>
          </a:p>
          <a:p>
            <a:pPr indent="0" lvl="0" marL="0" rtl="0" algn="l">
              <a:spcBef>
                <a:spcPts val="1000"/>
              </a:spcBef>
              <a:spcAft>
                <a:spcPts val="0"/>
              </a:spcAft>
              <a:buNone/>
            </a:pPr>
            <a:r>
              <a:t/>
            </a:r>
            <a:endParaRPr sz="1200">
              <a:solidFill>
                <a:srgbClr val="000000"/>
              </a:solidFill>
              <a:latin typeface="Raleway"/>
              <a:ea typeface="Raleway"/>
              <a:cs typeface="Raleway"/>
              <a:sym typeface="Raleway"/>
            </a:endParaRPr>
          </a:p>
          <a:p>
            <a:pPr indent="0" lvl="0" marL="0" rtl="0" algn="l">
              <a:spcBef>
                <a:spcPts val="1000"/>
              </a:spcBef>
              <a:spcAft>
                <a:spcPts val="0"/>
              </a:spcAft>
              <a:buNone/>
            </a:pPr>
            <a:r>
              <a:t/>
            </a:r>
            <a:endParaRPr sz="1200">
              <a:solidFill>
                <a:srgbClr val="000000"/>
              </a:solidFill>
              <a:latin typeface="Raleway"/>
              <a:ea typeface="Raleway"/>
              <a:cs typeface="Raleway"/>
              <a:sym typeface="Raleway"/>
            </a:endParaRPr>
          </a:p>
          <a:p>
            <a:pPr indent="-304800" lvl="0" marL="457200" rtl="0" algn="l">
              <a:spcBef>
                <a:spcPts val="10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Custom visuals - e.g play axis to create animations - available in Microsoft Store</a:t>
            </a:r>
            <a:endParaRPr sz="1200">
              <a:solidFill>
                <a:srgbClr val="000000"/>
              </a:solidFill>
              <a:latin typeface="Raleway"/>
              <a:ea typeface="Raleway"/>
              <a:cs typeface="Raleway"/>
              <a:sym typeface="Raleway"/>
            </a:endParaRPr>
          </a:p>
          <a:p>
            <a:pPr indent="0" lvl="0" marL="0" rtl="0" algn="l">
              <a:spcBef>
                <a:spcPts val="1000"/>
              </a:spcBef>
              <a:spcAft>
                <a:spcPts val="1000"/>
              </a:spcAft>
              <a:buNone/>
            </a:pPr>
            <a:r>
              <a:t/>
            </a:r>
            <a:endParaRPr sz="1200">
              <a:solidFill>
                <a:srgbClr val="000000"/>
              </a:solidFill>
              <a:latin typeface="Raleway"/>
              <a:ea typeface="Raleway"/>
              <a:cs typeface="Raleway"/>
              <a:sym typeface="Raleway"/>
            </a:endParaRPr>
          </a:p>
        </p:txBody>
      </p:sp>
      <p:pic>
        <p:nvPicPr>
          <p:cNvPr id="150" name="Google Shape;150;p23"/>
          <p:cNvPicPr preferRelativeResize="0"/>
          <p:nvPr/>
        </p:nvPicPr>
        <p:blipFill>
          <a:blip r:embed="rId4">
            <a:alphaModFix/>
          </a:blip>
          <a:stretch>
            <a:fillRect/>
          </a:stretch>
        </p:blipFill>
        <p:spPr>
          <a:xfrm>
            <a:off x="3091750" y="1841225"/>
            <a:ext cx="2265274" cy="1214225"/>
          </a:xfrm>
          <a:prstGeom prst="rect">
            <a:avLst/>
          </a:prstGeom>
          <a:noFill/>
          <a:ln>
            <a:noFill/>
          </a:ln>
        </p:spPr>
      </p:pic>
      <p:pic>
        <p:nvPicPr>
          <p:cNvPr id="151" name="Google Shape;151;p23"/>
          <p:cNvPicPr preferRelativeResize="0"/>
          <p:nvPr/>
        </p:nvPicPr>
        <p:blipFill>
          <a:blip r:embed="rId5">
            <a:alphaModFix/>
          </a:blip>
          <a:stretch>
            <a:fillRect/>
          </a:stretch>
        </p:blipFill>
        <p:spPr>
          <a:xfrm>
            <a:off x="3278300" y="3719200"/>
            <a:ext cx="894075" cy="894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55" name="Shape 155"/>
        <p:cNvGrpSpPr/>
        <p:nvPr/>
      </p:nvGrpSpPr>
      <p:grpSpPr>
        <a:xfrm>
          <a:off x="0" y="0"/>
          <a:ext cx="0" cy="0"/>
          <a:chOff x="0" y="0"/>
          <a:chExt cx="0" cy="0"/>
        </a:xfrm>
      </p:grpSpPr>
      <p:pic>
        <p:nvPicPr>
          <p:cNvPr id="156" name="Google Shape;156;p24"/>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157" name="Google Shape;157;p24"/>
          <p:cNvSpPr txBox="1"/>
          <p:nvPr>
            <p:ph idx="4294967295" type="title"/>
          </p:nvPr>
        </p:nvSpPr>
        <p:spPr>
          <a:xfrm>
            <a:off x="2590350" y="505900"/>
            <a:ext cx="39633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1"/>
                </a:solidFill>
              </a:rPr>
              <a:t>Conclusion</a:t>
            </a:r>
            <a:endParaRPr sz="1800"/>
          </a:p>
        </p:txBody>
      </p:sp>
      <p:sp>
        <p:nvSpPr>
          <p:cNvPr id="158" name="Google Shape;158;p24"/>
          <p:cNvSpPr txBox="1"/>
          <p:nvPr>
            <p:ph idx="4294967295" type="body"/>
          </p:nvPr>
        </p:nvSpPr>
        <p:spPr>
          <a:xfrm>
            <a:off x="2660250" y="1273900"/>
            <a:ext cx="3603900" cy="3285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NLP text mining task is easily implemented using PQ + R</a:t>
            </a:r>
            <a:endParaRPr sz="1200">
              <a:solidFill>
                <a:srgbClr val="000000"/>
              </a:solidFill>
              <a:latin typeface="Raleway"/>
              <a:ea typeface="Raleway"/>
              <a:cs typeface="Raleway"/>
              <a:sym typeface="Raleway"/>
            </a:endParaRPr>
          </a:p>
          <a:p>
            <a:pPr indent="-304800" lvl="0" marL="457200" rtl="0" algn="l">
              <a:spcBef>
                <a:spcPts val="10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If you love SQL you would love tidytext and tidy data principles</a:t>
            </a:r>
            <a:endParaRPr sz="1200">
              <a:solidFill>
                <a:srgbClr val="000000"/>
              </a:solidFill>
              <a:latin typeface="Raleway"/>
              <a:ea typeface="Raleway"/>
              <a:cs typeface="Raleway"/>
              <a:sym typeface="Raleway"/>
            </a:endParaRPr>
          </a:p>
          <a:p>
            <a:pPr indent="-317500" lvl="0" marL="457200" rtl="0" algn="l">
              <a:spcBef>
                <a:spcPts val="1000"/>
              </a:spcBef>
              <a:spcAft>
                <a:spcPts val="0"/>
              </a:spcAft>
              <a:buClr>
                <a:srgbClr val="000000"/>
              </a:buClr>
              <a:buSzPts val="1400"/>
              <a:buFont typeface="Raleway"/>
              <a:buChar char="➔"/>
            </a:pPr>
            <a:r>
              <a:rPr lang="en" sz="1200">
                <a:solidFill>
                  <a:srgbClr val="000000"/>
                </a:solidFill>
                <a:latin typeface="Raleway"/>
                <a:ea typeface="Raleway"/>
                <a:cs typeface="Raleway"/>
                <a:sym typeface="Raleway"/>
              </a:rPr>
              <a:t>Quick insight of textual data</a:t>
            </a:r>
            <a:endParaRPr sz="1200">
              <a:solidFill>
                <a:srgbClr val="000000"/>
              </a:solidFill>
              <a:latin typeface="Raleway"/>
              <a:ea typeface="Raleway"/>
              <a:cs typeface="Raleway"/>
              <a:sym typeface="Raleway"/>
            </a:endParaRPr>
          </a:p>
          <a:p>
            <a:pPr indent="0" lvl="0" marL="0" rtl="0" algn="l">
              <a:spcBef>
                <a:spcPts val="1000"/>
              </a:spcBef>
              <a:spcAft>
                <a:spcPts val="1000"/>
              </a:spcAft>
              <a:buNone/>
            </a:pPr>
            <a:r>
              <a:t/>
            </a:r>
            <a:endParaRPr sz="1200">
              <a:solidFill>
                <a:srgbClr val="000000"/>
              </a:solidFill>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5"/>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Thank  you!!!</a:t>
            </a:r>
            <a:endParaRPr sz="2400"/>
          </a:p>
        </p:txBody>
      </p:sp>
      <p:sp>
        <p:nvSpPr>
          <p:cNvPr id="164" name="Google Shape;164;p25"/>
          <p:cNvSpPr txBox="1"/>
          <p:nvPr>
            <p:ph idx="4294967295" type="title"/>
          </p:nvPr>
        </p:nvSpPr>
        <p:spPr>
          <a:xfrm>
            <a:off x="535775" y="1480150"/>
            <a:ext cx="6993000" cy="2165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Here are useful links</a:t>
            </a:r>
            <a:endParaRPr b="0" sz="1800">
              <a:latin typeface="Lato"/>
              <a:ea typeface="Lato"/>
              <a:cs typeface="Lato"/>
              <a:sym typeface="Lato"/>
            </a:endParaRPr>
          </a:p>
          <a:p>
            <a:pPr indent="0" lvl="0" marL="0" rtl="0" algn="l">
              <a:lnSpc>
                <a:spcPct val="115000"/>
              </a:lnSpc>
              <a:spcBef>
                <a:spcPts val="1600"/>
              </a:spcBef>
              <a:spcAft>
                <a:spcPts val="0"/>
              </a:spcAft>
              <a:buNone/>
            </a:pPr>
            <a:r>
              <a:rPr b="0" lang="en" sz="1800" u="sng">
                <a:solidFill>
                  <a:schemeClr val="hlink"/>
                </a:solidFill>
                <a:latin typeface="Lato"/>
                <a:ea typeface="Lato"/>
                <a:cs typeface="Lato"/>
                <a:sym typeface="Lato"/>
                <a:hlinkClick r:id="rId3"/>
              </a:rPr>
              <a:t>http://community.powerbi.com/t5/Data-Stories-Gallery/MeToo-Year-in-Review/m-p/337846#M1477</a:t>
            </a:r>
            <a:endParaRPr b="0" sz="1800">
              <a:latin typeface="Lato"/>
              <a:ea typeface="Lato"/>
              <a:cs typeface="Lato"/>
              <a:sym typeface="Lato"/>
            </a:endParaRPr>
          </a:p>
          <a:p>
            <a:pPr indent="0" lvl="0" marL="0" rtl="0" algn="l">
              <a:lnSpc>
                <a:spcPct val="115000"/>
              </a:lnSpc>
              <a:spcBef>
                <a:spcPts val="1600"/>
              </a:spcBef>
              <a:spcAft>
                <a:spcPts val="0"/>
              </a:spcAft>
              <a:buNone/>
            </a:pPr>
            <a:r>
              <a:rPr b="0" lang="en" sz="1800" u="sng">
                <a:solidFill>
                  <a:schemeClr val="hlink"/>
                </a:solidFill>
                <a:latin typeface="Lato"/>
                <a:ea typeface="Lato"/>
                <a:cs typeface="Lato"/>
                <a:sym typeface="Lato"/>
                <a:hlinkClick r:id="rId4"/>
              </a:rPr>
              <a:t>www.tidytextmining.com</a:t>
            </a:r>
            <a:endParaRPr b="0" sz="1800">
              <a:latin typeface="Lato"/>
              <a:ea typeface="Lato"/>
              <a:cs typeface="Lato"/>
              <a:sym typeface="Lato"/>
            </a:endParaRPr>
          </a:p>
          <a:p>
            <a:pPr indent="0" lvl="0" marL="0" rtl="0" algn="l">
              <a:lnSpc>
                <a:spcPct val="115000"/>
              </a:lnSpc>
              <a:spcBef>
                <a:spcPts val="1600"/>
              </a:spcBef>
              <a:spcAft>
                <a:spcPts val="0"/>
              </a:spcAft>
              <a:buNone/>
            </a:pPr>
            <a:r>
              <a:rPr b="0" lang="en" sz="1800" u="sng">
                <a:solidFill>
                  <a:schemeClr val="hlink"/>
                </a:solidFill>
                <a:latin typeface="Lato"/>
                <a:ea typeface="Lato"/>
                <a:cs typeface="Lato"/>
                <a:sym typeface="Lato"/>
                <a:hlinkClick r:id="rId5"/>
              </a:rPr>
              <a:t>https://azure.microsoft.com/en-gb/try/cognitive-services/</a:t>
            </a:r>
            <a:endParaRPr b="0" sz="1800">
              <a:latin typeface="Lato"/>
              <a:ea typeface="Lato"/>
              <a:cs typeface="Lato"/>
              <a:sym typeface="Lato"/>
            </a:endParaRPr>
          </a:p>
          <a:p>
            <a:pPr indent="0" lvl="0" marL="0" rtl="0" algn="l">
              <a:lnSpc>
                <a:spcPct val="115000"/>
              </a:lnSpc>
              <a:spcBef>
                <a:spcPts val="1600"/>
              </a:spcBef>
              <a:spcAft>
                <a:spcPts val="0"/>
              </a:spcAft>
              <a:buNone/>
            </a:pPr>
            <a:r>
              <a:rPr b="0" lang="en" sz="1800">
                <a:latin typeface="Lato"/>
                <a:ea typeface="Lato"/>
                <a:cs typeface="Lato"/>
                <a:sym typeface="Lato"/>
              </a:rPr>
              <a:t>Github: </a:t>
            </a:r>
            <a:r>
              <a:rPr b="0" lang="en" sz="1800" u="sng">
                <a:solidFill>
                  <a:schemeClr val="hlink"/>
                </a:solidFill>
                <a:latin typeface="Lato"/>
                <a:ea typeface="Lato"/>
                <a:cs typeface="Lato"/>
                <a:sym typeface="Lato"/>
                <a:hlinkClick r:id="rId6"/>
              </a:rPr>
              <a:t>https://github.com/nujcharee/PowerBI/blob/master/metoo2.pbix</a:t>
            </a:r>
            <a:endParaRPr b="0" sz="1800">
              <a:latin typeface="Lato"/>
              <a:ea typeface="Lato"/>
              <a:cs typeface="Lato"/>
              <a:sym typeface="Lato"/>
            </a:endParaRPr>
          </a:p>
          <a:p>
            <a:pPr indent="0" lvl="0" marL="0" rtl="0" algn="l">
              <a:lnSpc>
                <a:spcPct val="115000"/>
              </a:lnSpc>
              <a:spcBef>
                <a:spcPts val="1600"/>
              </a:spcBef>
              <a:spcAft>
                <a:spcPts val="1600"/>
              </a:spcAft>
              <a:buNone/>
            </a:pPr>
            <a:r>
              <a:t/>
            </a:r>
            <a:endParaRPr b="0" sz="18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4"/>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Hello world :)</a:t>
            </a:r>
            <a:endParaRPr sz="2400"/>
          </a:p>
        </p:txBody>
      </p:sp>
      <p:sp>
        <p:nvSpPr>
          <p:cNvPr id="80" name="Google Shape;80;p14"/>
          <p:cNvSpPr txBox="1"/>
          <p:nvPr>
            <p:ph idx="4294967295" type="title"/>
          </p:nvPr>
        </p:nvSpPr>
        <p:spPr>
          <a:xfrm>
            <a:off x="535775" y="1480150"/>
            <a:ext cx="3656700" cy="2983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1800">
                <a:latin typeface="Lato"/>
                <a:ea typeface="Lato"/>
                <a:cs typeface="Lato"/>
                <a:sym typeface="Lato"/>
              </a:rPr>
              <a:t>Nujcharee Haswell (@nujcharee)</a:t>
            </a:r>
            <a:endParaRPr b="0" sz="1800">
              <a:latin typeface="Lato"/>
              <a:ea typeface="Lato"/>
              <a:cs typeface="Lato"/>
              <a:sym typeface="Lato"/>
            </a:endParaRPr>
          </a:p>
          <a:p>
            <a:pPr indent="0" lvl="0" marL="0" rtl="0" algn="l">
              <a:lnSpc>
                <a:spcPct val="115000"/>
              </a:lnSpc>
              <a:spcBef>
                <a:spcPts val="1600"/>
              </a:spcBef>
              <a:spcAft>
                <a:spcPts val="0"/>
              </a:spcAft>
              <a:buNone/>
            </a:pPr>
            <a:r>
              <a:rPr b="0" lang="en" sz="1800">
                <a:latin typeface="Lato"/>
                <a:ea typeface="Lato"/>
                <a:cs typeface="Lato"/>
                <a:sym typeface="Lato"/>
              </a:rPr>
              <a:t>Data &amp; Intelligence Specialist / Data Scientist</a:t>
            </a:r>
            <a:endParaRPr b="0" sz="1800">
              <a:latin typeface="Lato"/>
              <a:ea typeface="Lato"/>
              <a:cs typeface="Lato"/>
              <a:sym typeface="Lato"/>
            </a:endParaRPr>
          </a:p>
          <a:p>
            <a:pPr indent="0" lvl="0" marL="0" rtl="0" algn="l">
              <a:lnSpc>
                <a:spcPct val="115000"/>
              </a:lnSpc>
              <a:spcBef>
                <a:spcPts val="1600"/>
              </a:spcBef>
              <a:spcAft>
                <a:spcPts val="0"/>
              </a:spcAft>
              <a:buNone/>
            </a:pPr>
            <a:r>
              <a:rPr lang="en" sz="1800">
                <a:latin typeface="Lato"/>
                <a:ea typeface="Lato"/>
                <a:cs typeface="Lato"/>
                <a:sym typeface="Lato"/>
              </a:rPr>
              <a:t>Skills</a:t>
            </a:r>
            <a:r>
              <a:rPr b="0" lang="en" sz="1800">
                <a:latin typeface="Lato"/>
                <a:ea typeface="Lato"/>
                <a:cs typeface="Lato"/>
                <a:sym typeface="Lato"/>
              </a:rPr>
              <a:t>: PowerBI, SQL, SSAS, DAX, R</a:t>
            </a:r>
            <a:endParaRPr b="0" sz="1800">
              <a:latin typeface="Lato"/>
              <a:ea typeface="Lato"/>
              <a:cs typeface="Lato"/>
              <a:sym typeface="Lato"/>
            </a:endParaRPr>
          </a:p>
          <a:p>
            <a:pPr indent="0" lvl="0" marL="0" rtl="0" algn="l">
              <a:lnSpc>
                <a:spcPct val="115000"/>
              </a:lnSpc>
              <a:spcBef>
                <a:spcPts val="1600"/>
              </a:spcBef>
              <a:spcAft>
                <a:spcPts val="0"/>
              </a:spcAft>
              <a:buNone/>
            </a:pPr>
            <a:r>
              <a:rPr lang="en" sz="1800">
                <a:latin typeface="Lato"/>
                <a:ea typeface="Lato"/>
                <a:cs typeface="Lato"/>
                <a:sym typeface="Lato"/>
              </a:rPr>
              <a:t>Interests</a:t>
            </a:r>
            <a:r>
              <a:rPr b="0" lang="en" sz="1800">
                <a:latin typeface="Lato"/>
                <a:ea typeface="Lato"/>
                <a:cs typeface="Lato"/>
                <a:sym typeface="Lato"/>
              </a:rPr>
              <a:t>: Text Analytics, Machine Learning, Data Journalism, Data for social good</a:t>
            </a:r>
            <a:endParaRPr b="0" sz="1800">
              <a:latin typeface="Lato"/>
              <a:ea typeface="Lato"/>
              <a:cs typeface="Lato"/>
              <a:sym typeface="Lato"/>
            </a:endParaRPr>
          </a:p>
          <a:p>
            <a:pPr indent="0" lvl="0" marL="0" rtl="0" algn="l">
              <a:lnSpc>
                <a:spcPct val="115000"/>
              </a:lnSpc>
              <a:spcBef>
                <a:spcPts val="1600"/>
              </a:spcBef>
              <a:spcAft>
                <a:spcPts val="0"/>
              </a:spcAft>
              <a:buNone/>
            </a:pPr>
            <a:r>
              <a:t/>
            </a:r>
            <a:endParaRPr b="0" sz="1800">
              <a:latin typeface="Lato"/>
              <a:ea typeface="Lato"/>
              <a:cs typeface="Lato"/>
              <a:sym typeface="Lato"/>
            </a:endParaRPr>
          </a:p>
          <a:p>
            <a:pPr indent="0" lvl="0" marL="0" rtl="0" algn="l">
              <a:lnSpc>
                <a:spcPct val="115000"/>
              </a:lnSpc>
              <a:spcBef>
                <a:spcPts val="1600"/>
              </a:spcBef>
              <a:spcAft>
                <a:spcPts val="0"/>
              </a:spcAft>
              <a:buNone/>
            </a:pPr>
            <a:r>
              <a:t/>
            </a:r>
            <a:endParaRPr b="0" sz="1800">
              <a:latin typeface="Lato"/>
              <a:ea typeface="Lato"/>
              <a:cs typeface="Lato"/>
              <a:sym typeface="Lato"/>
            </a:endParaRPr>
          </a:p>
          <a:p>
            <a:pPr indent="0" lvl="0" marL="0" rtl="0" algn="l">
              <a:lnSpc>
                <a:spcPct val="115000"/>
              </a:lnSpc>
              <a:spcBef>
                <a:spcPts val="1600"/>
              </a:spcBef>
              <a:spcAft>
                <a:spcPts val="0"/>
              </a:spcAft>
              <a:buNone/>
            </a:pPr>
            <a:r>
              <a:t/>
            </a:r>
            <a:endParaRPr b="0" sz="1800">
              <a:latin typeface="Lato"/>
              <a:ea typeface="Lato"/>
              <a:cs typeface="Lato"/>
              <a:sym typeface="Lato"/>
            </a:endParaRPr>
          </a:p>
          <a:p>
            <a:pPr indent="0" lvl="0" marL="0" rtl="0" algn="l">
              <a:lnSpc>
                <a:spcPct val="115000"/>
              </a:lnSpc>
              <a:spcBef>
                <a:spcPts val="1600"/>
              </a:spcBef>
              <a:spcAft>
                <a:spcPts val="0"/>
              </a:spcAft>
              <a:buNone/>
            </a:pPr>
            <a:r>
              <a:t/>
            </a:r>
            <a:endParaRPr b="0" sz="1800">
              <a:latin typeface="Lato"/>
              <a:ea typeface="Lato"/>
              <a:cs typeface="Lato"/>
              <a:sym typeface="Lato"/>
            </a:endParaRPr>
          </a:p>
          <a:p>
            <a:pPr indent="0" lvl="0" marL="0" rtl="0" algn="l">
              <a:lnSpc>
                <a:spcPct val="115000"/>
              </a:lnSpc>
              <a:spcBef>
                <a:spcPts val="1600"/>
              </a:spcBef>
              <a:spcAft>
                <a:spcPts val="1600"/>
              </a:spcAft>
              <a:buNone/>
            </a:pPr>
            <a:r>
              <a:t/>
            </a:r>
            <a:endParaRPr b="0" sz="1800">
              <a:latin typeface="Lato"/>
              <a:ea typeface="Lato"/>
              <a:cs typeface="Lato"/>
              <a:sym typeface="Lato"/>
            </a:endParaRPr>
          </a:p>
        </p:txBody>
      </p:sp>
      <p:pic>
        <p:nvPicPr>
          <p:cNvPr id="81" name="Google Shape;81;p14"/>
          <p:cNvPicPr preferRelativeResize="0"/>
          <p:nvPr/>
        </p:nvPicPr>
        <p:blipFill>
          <a:blip r:embed="rId3">
            <a:alphaModFix/>
          </a:blip>
          <a:stretch>
            <a:fillRect/>
          </a:stretch>
        </p:blipFill>
        <p:spPr>
          <a:xfrm>
            <a:off x="5446300" y="1055100"/>
            <a:ext cx="3358550" cy="3358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5" name="Shape 85"/>
        <p:cNvGrpSpPr/>
        <p:nvPr/>
      </p:nvGrpSpPr>
      <p:grpSpPr>
        <a:xfrm>
          <a:off x="0" y="0"/>
          <a:ext cx="0" cy="0"/>
          <a:chOff x="0" y="0"/>
          <a:chExt cx="0" cy="0"/>
        </a:xfrm>
      </p:grpSpPr>
      <p:pic>
        <p:nvPicPr>
          <p:cNvPr id="86" name="Google Shape;86;p1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87" name="Google Shape;87;p15"/>
          <p:cNvPicPr preferRelativeResize="0"/>
          <p:nvPr/>
        </p:nvPicPr>
        <p:blipFill>
          <a:blip r:embed="rId4">
            <a:alphaModFix/>
          </a:blip>
          <a:stretch>
            <a:fillRect/>
          </a:stretch>
        </p:blipFill>
        <p:spPr>
          <a:xfrm>
            <a:off x="2660250" y="1085525"/>
            <a:ext cx="3823473" cy="1624850"/>
          </a:xfrm>
          <a:prstGeom prst="rect">
            <a:avLst/>
          </a:prstGeom>
          <a:noFill/>
          <a:ln>
            <a:noFill/>
          </a:ln>
        </p:spPr>
      </p:pic>
      <p:sp>
        <p:nvSpPr>
          <p:cNvPr id="88" name="Google Shape;88;p15"/>
          <p:cNvSpPr txBox="1"/>
          <p:nvPr>
            <p:ph idx="4294967295" type="title"/>
          </p:nvPr>
        </p:nvSpPr>
        <p:spPr>
          <a:xfrm>
            <a:off x="2590338" y="381550"/>
            <a:ext cx="39633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1"/>
                </a:solidFill>
              </a:rPr>
              <a:t>Year in Review Data Journalism - #MeToo Movement</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2" name="Shape 92"/>
        <p:cNvGrpSpPr/>
        <p:nvPr/>
      </p:nvGrpSpPr>
      <p:grpSpPr>
        <a:xfrm>
          <a:off x="0" y="0"/>
          <a:ext cx="0" cy="0"/>
          <a:chOff x="0" y="0"/>
          <a:chExt cx="0" cy="0"/>
        </a:xfrm>
      </p:grpSpPr>
      <p:pic>
        <p:nvPicPr>
          <p:cNvPr id="93" name="Google Shape;93;p16"/>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94" name="Google Shape;94;p16"/>
          <p:cNvPicPr preferRelativeResize="0"/>
          <p:nvPr/>
        </p:nvPicPr>
        <p:blipFill>
          <a:blip r:embed="rId4">
            <a:alphaModFix/>
          </a:blip>
          <a:stretch>
            <a:fillRect/>
          </a:stretch>
        </p:blipFill>
        <p:spPr>
          <a:xfrm>
            <a:off x="2660250" y="1085525"/>
            <a:ext cx="3823473" cy="1624850"/>
          </a:xfrm>
          <a:prstGeom prst="rect">
            <a:avLst/>
          </a:prstGeom>
          <a:noFill/>
          <a:ln>
            <a:noFill/>
          </a:ln>
        </p:spPr>
      </p:pic>
      <p:sp>
        <p:nvSpPr>
          <p:cNvPr id="95" name="Google Shape;95;p16"/>
          <p:cNvSpPr txBox="1"/>
          <p:nvPr>
            <p:ph idx="4294967295" type="title"/>
          </p:nvPr>
        </p:nvSpPr>
        <p:spPr>
          <a:xfrm>
            <a:off x="2590338" y="381550"/>
            <a:ext cx="39633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1"/>
                </a:solidFill>
              </a:rPr>
              <a:t>Year in Review Data Journalism - #MeToo Movement</a:t>
            </a:r>
            <a:endParaRPr sz="1800"/>
          </a:p>
        </p:txBody>
      </p:sp>
      <p:sp>
        <p:nvSpPr>
          <p:cNvPr id="96" name="Google Shape;96;p16"/>
          <p:cNvSpPr txBox="1"/>
          <p:nvPr>
            <p:ph idx="4294967295" type="body"/>
          </p:nvPr>
        </p:nvSpPr>
        <p:spPr>
          <a:xfrm>
            <a:off x="2660250" y="2867250"/>
            <a:ext cx="3603900" cy="19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000000"/>
                </a:solidFill>
                <a:latin typeface="Raleway"/>
                <a:ea typeface="Raleway"/>
                <a:cs typeface="Raleway"/>
                <a:sym typeface="Raleway"/>
              </a:rPr>
              <a:t>About the dataset</a:t>
            </a:r>
            <a:endParaRPr b="1" sz="1400">
              <a:solidFill>
                <a:srgbClr val="000000"/>
              </a:solidFill>
              <a:latin typeface="Raleway"/>
              <a:ea typeface="Raleway"/>
              <a:cs typeface="Raleway"/>
              <a:sym typeface="Raleway"/>
            </a:endParaRPr>
          </a:p>
          <a:p>
            <a:pPr indent="-304800" lvl="0" marL="457200" rtl="0" algn="l">
              <a:spcBef>
                <a:spcPts val="10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About 30K tweets with #MeToo hashtag</a:t>
            </a:r>
            <a:endParaRPr sz="1200">
              <a:solidFill>
                <a:srgbClr val="000000"/>
              </a:solidFill>
              <a:latin typeface="Raleway"/>
              <a:ea typeface="Raleway"/>
              <a:cs typeface="Raleway"/>
              <a:sym typeface="Raleway"/>
            </a:endParaRPr>
          </a:p>
          <a:p>
            <a:pPr indent="-304800" lvl="0" marL="457200" rtl="0" algn="l">
              <a:spcBef>
                <a:spcPts val="10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Some were geo-tagged</a:t>
            </a:r>
            <a:endParaRPr sz="1200">
              <a:solidFill>
                <a:srgbClr val="000000"/>
              </a:solidFill>
              <a:latin typeface="Raleway"/>
              <a:ea typeface="Raleway"/>
              <a:cs typeface="Raleway"/>
              <a:sym typeface="Raleway"/>
            </a:endParaRPr>
          </a:p>
          <a:p>
            <a:pPr indent="-317500" lvl="0" marL="457200" rtl="0" algn="l">
              <a:spcBef>
                <a:spcPts val="1000"/>
              </a:spcBef>
              <a:spcAft>
                <a:spcPts val="1000"/>
              </a:spcAft>
              <a:buClr>
                <a:srgbClr val="000000"/>
              </a:buClr>
              <a:buSzPts val="1400"/>
              <a:buFont typeface="Raleway"/>
              <a:buChar char="➔"/>
            </a:pPr>
            <a:r>
              <a:rPr lang="en" sz="1200">
                <a:solidFill>
                  <a:srgbClr val="000000"/>
                </a:solidFill>
                <a:latin typeface="Raleway"/>
                <a:ea typeface="Raleway"/>
                <a:cs typeface="Raleway"/>
                <a:sym typeface="Raleway"/>
              </a:rPr>
              <a:t>Contained tiny-urls, and needed major cleaning exercise</a:t>
            </a:r>
            <a:endParaRPr sz="1200">
              <a:solidFill>
                <a:srgbClr val="000000"/>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00" name="Shape 100"/>
        <p:cNvGrpSpPr/>
        <p:nvPr/>
      </p:nvGrpSpPr>
      <p:grpSpPr>
        <a:xfrm>
          <a:off x="0" y="0"/>
          <a:ext cx="0" cy="0"/>
          <a:chOff x="0" y="0"/>
          <a:chExt cx="0" cy="0"/>
        </a:xfrm>
      </p:grpSpPr>
      <p:pic>
        <p:nvPicPr>
          <p:cNvPr id="101" name="Google Shape;101;p17"/>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102" name="Google Shape;102;p17"/>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sz="1200">
                <a:latin typeface="Raleway"/>
                <a:ea typeface="Raleway"/>
                <a:cs typeface="Raleway"/>
                <a:sym typeface="Raleway"/>
              </a:rPr>
              <a:t>R</a:t>
            </a:r>
            <a:r>
              <a:rPr lang="en" sz="1200">
                <a:latin typeface="Raleway"/>
                <a:ea typeface="Raleway"/>
                <a:cs typeface="Raleway"/>
                <a:sym typeface="Raleway"/>
              </a:rPr>
              <a:t> is an </a:t>
            </a:r>
            <a:r>
              <a:rPr b="1" lang="en" sz="1200">
                <a:latin typeface="Raleway"/>
                <a:ea typeface="Raleway"/>
                <a:cs typeface="Raleway"/>
                <a:sym typeface="Raleway"/>
              </a:rPr>
              <a:t>open source </a:t>
            </a:r>
            <a:r>
              <a:rPr lang="en" sz="1200">
                <a:latin typeface="Raleway"/>
                <a:ea typeface="Raleway"/>
                <a:cs typeface="Raleway"/>
                <a:sym typeface="Raleway"/>
              </a:rPr>
              <a:t>statistical computing commonly used for statistical analysis and data mining.</a:t>
            </a:r>
            <a:endParaRPr sz="1200">
              <a:latin typeface="Raleway"/>
              <a:ea typeface="Raleway"/>
              <a:cs typeface="Raleway"/>
              <a:sym typeface="Raleway"/>
            </a:endParaRPr>
          </a:p>
          <a:p>
            <a:pPr indent="0" lvl="0" marL="0" rtl="0" algn="l">
              <a:spcBef>
                <a:spcPts val="1600"/>
              </a:spcBef>
              <a:spcAft>
                <a:spcPts val="0"/>
              </a:spcAft>
              <a:buClr>
                <a:schemeClr val="dk2"/>
              </a:buClr>
              <a:buSzPts val="1100"/>
              <a:buFont typeface="Arial"/>
              <a:buNone/>
            </a:pPr>
            <a:r>
              <a:rPr b="1" lang="en" sz="1200">
                <a:latin typeface="Raleway"/>
                <a:ea typeface="Raleway"/>
                <a:cs typeface="Raleway"/>
                <a:sym typeface="Raleway"/>
              </a:rPr>
              <a:t>NLP</a:t>
            </a:r>
            <a:r>
              <a:rPr lang="en" sz="1200">
                <a:latin typeface="Raleway"/>
                <a:ea typeface="Raleway"/>
                <a:cs typeface="Raleway"/>
                <a:sym typeface="Raleway"/>
              </a:rPr>
              <a:t> stands for Natural Language Processing, Use PowerBI for NLP tasks. This session will focus on text mining tasks.</a:t>
            </a:r>
            <a:endParaRPr sz="1200">
              <a:latin typeface="Raleway"/>
              <a:ea typeface="Raleway"/>
              <a:cs typeface="Raleway"/>
              <a:sym typeface="Raleway"/>
            </a:endParaRPr>
          </a:p>
          <a:p>
            <a:pPr indent="0" lvl="0" marL="0" rtl="0" algn="l">
              <a:spcBef>
                <a:spcPts val="1600"/>
              </a:spcBef>
              <a:spcAft>
                <a:spcPts val="0"/>
              </a:spcAft>
              <a:buClr>
                <a:schemeClr val="dk2"/>
              </a:buClr>
              <a:buSzPts val="1100"/>
              <a:buFont typeface="Arial"/>
              <a:buNone/>
            </a:pPr>
            <a:r>
              <a:rPr b="1" lang="en" sz="1200">
                <a:latin typeface="Raleway"/>
                <a:ea typeface="Raleway"/>
                <a:cs typeface="Raleway"/>
                <a:sym typeface="Raleway"/>
              </a:rPr>
              <a:t>Tidytext</a:t>
            </a:r>
            <a:r>
              <a:rPr lang="en" sz="1200">
                <a:latin typeface="Raleway"/>
                <a:ea typeface="Raleway"/>
                <a:cs typeface="Raleway"/>
                <a:sym typeface="Raleway"/>
              </a:rPr>
              <a:t> is a R package by Julia Silge &amp; David Robinson. Use “Tidy data principles” to make text mining tasks possible in PowerBI</a:t>
            </a:r>
            <a:endParaRPr sz="1200">
              <a:latin typeface="Raleway"/>
              <a:ea typeface="Raleway"/>
              <a:cs typeface="Raleway"/>
              <a:sym typeface="Raleway"/>
            </a:endParaRPr>
          </a:p>
          <a:p>
            <a:pPr indent="0" lvl="0" marL="0" rtl="0" algn="l">
              <a:spcBef>
                <a:spcPts val="1600"/>
              </a:spcBef>
              <a:spcAft>
                <a:spcPts val="0"/>
              </a:spcAft>
              <a:buClr>
                <a:schemeClr val="dk2"/>
              </a:buClr>
              <a:buSzPts val="1100"/>
              <a:buFont typeface="Arial"/>
              <a:buNone/>
            </a:pPr>
            <a:r>
              <a:rPr lang="en" sz="1200">
                <a:latin typeface="Raleway"/>
                <a:ea typeface="Raleway"/>
                <a:cs typeface="Raleway"/>
                <a:sym typeface="Raleway"/>
              </a:rPr>
              <a:t>For more information check </a:t>
            </a:r>
            <a:r>
              <a:rPr lang="en" sz="1200" u="sng">
                <a:solidFill>
                  <a:schemeClr val="hlink"/>
                </a:solidFill>
                <a:latin typeface="Raleway"/>
                <a:ea typeface="Raleway"/>
                <a:cs typeface="Raleway"/>
                <a:sym typeface="Raleway"/>
                <a:hlinkClick r:id="rId4"/>
              </a:rPr>
              <a:t>www.tidytextmining.com</a:t>
            </a:r>
            <a:r>
              <a:rPr lang="en" sz="1200">
                <a:latin typeface="Raleway"/>
                <a:ea typeface="Raleway"/>
                <a:cs typeface="Raleway"/>
                <a:sym typeface="Raleway"/>
              </a:rPr>
              <a:t> </a:t>
            </a:r>
            <a:endParaRPr sz="1200">
              <a:latin typeface="Raleway"/>
              <a:ea typeface="Raleway"/>
              <a:cs typeface="Raleway"/>
              <a:sym typeface="Raleway"/>
            </a:endParaRPr>
          </a:p>
          <a:p>
            <a:pPr indent="0" lvl="0" marL="0" rtl="0" algn="l">
              <a:spcBef>
                <a:spcPts val="1600"/>
              </a:spcBef>
              <a:spcAft>
                <a:spcPts val="1000"/>
              </a:spcAft>
              <a:buNone/>
            </a:pPr>
            <a:r>
              <a:t/>
            </a:r>
            <a:endParaRPr b="1" sz="1200">
              <a:latin typeface="Raleway"/>
              <a:ea typeface="Raleway"/>
              <a:cs typeface="Raleway"/>
              <a:sym typeface="Raleway"/>
            </a:endParaRPr>
          </a:p>
        </p:txBody>
      </p:sp>
      <p:pic>
        <p:nvPicPr>
          <p:cNvPr id="103" name="Google Shape;103;p17"/>
          <p:cNvPicPr preferRelativeResize="0"/>
          <p:nvPr/>
        </p:nvPicPr>
        <p:blipFill>
          <a:blip r:embed="rId5">
            <a:alphaModFix/>
          </a:blip>
          <a:stretch>
            <a:fillRect/>
          </a:stretch>
        </p:blipFill>
        <p:spPr>
          <a:xfrm>
            <a:off x="2855550" y="567850"/>
            <a:ext cx="3432900" cy="809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07" name="Shape 107"/>
        <p:cNvGrpSpPr/>
        <p:nvPr/>
      </p:nvGrpSpPr>
      <p:grpSpPr>
        <a:xfrm>
          <a:off x="0" y="0"/>
          <a:ext cx="0" cy="0"/>
          <a:chOff x="0" y="0"/>
          <a:chExt cx="0" cy="0"/>
        </a:xfrm>
      </p:grpSpPr>
      <p:pic>
        <p:nvPicPr>
          <p:cNvPr id="108" name="Google Shape;108;p18"/>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109" name="Google Shape;109;p18"/>
          <p:cNvSpPr txBox="1"/>
          <p:nvPr>
            <p:ph idx="4294967295" type="title"/>
          </p:nvPr>
        </p:nvSpPr>
        <p:spPr>
          <a:xfrm>
            <a:off x="2593175" y="712150"/>
            <a:ext cx="31779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Tidytext</a:t>
            </a:r>
            <a:endParaRPr sz="2400"/>
          </a:p>
        </p:txBody>
      </p:sp>
      <p:pic>
        <p:nvPicPr>
          <p:cNvPr id="110" name="Google Shape;110;p18"/>
          <p:cNvPicPr preferRelativeResize="0"/>
          <p:nvPr/>
        </p:nvPicPr>
        <p:blipFill>
          <a:blip r:embed="rId4">
            <a:alphaModFix/>
          </a:blip>
          <a:stretch>
            <a:fillRect/>
          </a:stretch>
        </p:blipFill>
        <p:spPr>
          <a:xfrm>
            <a:off x="2729500" y="1398925"/>
            <a:ext cx="2139900" cy="2429228"/>
          </a:xfrm>
          <a:prstGeom prst="rect">
            <a:avLst/>
          </a:prstGeom>
          <a:noFill/>
          <a:ln>
            <a:noFill/>
          </a:ln>
        </p:spPr>
      </p:pic>
      <p:sp>
        <p:nvSpPr>
          <p:cNvPr id="111" name="Google Shape;111;p18"/>
          <p:cNvSpPr txBox="1"/>
          <p:nvPr>
            <p:ph idx="4294967295" type="body"/>
          </p:nvPr>
        </p:nvSpPr>
        <p:spPr>
          <a:xfrm>
            <a:off x="4722200" y="770850"/>
            <a:ext cx="1797000" cy="397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000000"/>
                </a:solidFill>
                <a:latin typeface="Raleway"/>
                <a:ea typeface="Raleway"/>
                <a:cs typeface="Raleway"/>
                <a:sym typeface="Raleway"/>
              </a:rPr>
              <a:t>Tidy approach definition</a:t>
            </a:r>
            <a:endParaRPr b="1" sz="1400">
              <a:solidFill>
                <a:srgbClr val="000000"/>
              </a:solidFill>
              <a:latin typeface="Raleway"/>
              <a:ea typeface="Raleway"/>
              <a:cs typeface="Raleway"/>
              <a:sym typeface="Raleway"/>
            </a:endParaRPr>
          </a:p>
          <a:p>
            <a:pPr indent="-317500" lvl="0" marL="457200" rtl="0" algn="l">
              <a:spcBef>
                <a:spcPts val="1000"/>
              </a:spcBef>
              <a:spcAft>
                <a:spcPts val="0"/>
              </a:spcAft>
              <a:buClr>
                <a:srgbClr val="000000"/>
              </a:buClr>
              <a:buSzPts val="1400"/>
              <a:buFont typeface="Raleway"/>
              <a:buChar char="➔"/>
            </a:pPr>
            <a:r>
              <a:rPr lang="en" sz="1400">
                <a:solidFill>
                  <a:srgbClr val="000000"/>
                </a:solidFill>
                <a:latin typeface="Raleway"/>
                <a:ea typeface="Raleway"/>
                <a:cs typeface="Raleway"/>
                <a:sym typeface="Raleway"/>
              </a:rPr>
              <a:t>each variable is a column</a:t>
            </a:r>
            <a:endParaRPr sz="1400">
              <a:solidFill>
                <a:srgbClr val="000000"/>
              </a:solidFill>
              <a:latin typeface="Raleway"/>
              <a:ea typeface="Raleway"/>
              <a:cs typeface="Raleway"/>
              <a:sym typeface="Raleway"/>
            </a:endParaRPr>
          </a:p>
          <a:p>
            <a:pPr indent="-317500" lvl="0" marL="457200" rtl="0" algn="l">
              <a:spcBef>
                <a:spcPts val="1000"/>
              </a:spcBef>
              <a:spcAft>
                <a:spcPts val="0"/>
              </a:spcAft>
              <a:buClr>
                <a:srgbClr val="000000"/>
              </a:buClr>
              <a:buSzPts val="1400"/>
              <a:buFont typeface="Raleway"/>
              <a:buChar char="➔"/>
            </a:pPr>
            <a:r>
              <a:rPr lang="en" sz="1400">
                <a:solidFill>
                  <a:srgbClr val="000000"/>
                </a:solidFill>
                <a:latin typeface="Raleway"/>
                <a:ea typeface="Raleway"/>
                <a:cs typeface="Raleway"/>
                <a:sym typeface="Raleway"/>
              </a:rPr>
              <a:t>each observation is a row</a:t>
            </a:r>
            <a:endParaRPr sz="1400">
              <a:solidFill>
                <a:srgbClr val="000000"/>
              </a:solidFill>
              <a:latin typeface="Raleway"/>
              <a:ea typeface="Raleway"/>
              <a:cs typeface="Raleway"/>
              <a:sym typeface="Raleway"/>
            </a:endParaRPr>
          </a:p>
          <a:p>
            <a:pPr indent="-317500" lvl="0" marL="457200" rtl="0" algn="l">
              <a:spcBef>
                <a:spcPts val="1000"/>
              </a:spcBef>
              <a:spcAft>
                <a:spcPts val="1000"/>
              </a:spcAft>
              <a:buClr>
                <a:srgbClr val="000000"/>
              </a:buClr>
              <a:buSzPts val="1400"/>
              <a:buFont typeface="Raleway"/>
              <a:buChar char="➔"/>
            </a:pPr>
            <a:r>
              <a:rPr lang="en" sz="1400">
                <a:solidFill>
                  <a:srgbClr val="000000"/>
                </a:solidFill>
                <a:latin typeface="Raleway"/>
                <a:ea typeface="Raleway"/>
                <a:cs typeface="Raleway"/>
                <a:sym typeface="Raleway"/>
              </a:rPr>
              <a:t>each type of observational unit is a table</a:t>
            </a:r>
            <a:endParaRPr sz="1200">
              <a:solidFill>
                <a:srgbClr val="000000"/>
              </a:solidFill>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pic>
        <p:nvPicPr>
          <p:cNvPr id="116" name="Google Shape;116;p19"/>
          <p:cNvPicPr preferRelativeResize="0"/>
          <p:nvPr/>
        </p:nvPicPr>
        <p:blipFill>
          <a:blip r:embed="rId3">
            <a:alphaModFix/>
          </a:blip>
          <a:stretch>
            <a:fillRect/>
          </a:stretch>
        </p:blipFill>
        <p:spPr>
          <a:xfrm>
            <a:off x="0" y="1310075"/>
            <a:ext cx="5577399" cy="1082700"/>
          </a:xfrm>
          <a:prstGeom prst="rect">
            <a:avLst/>
          </a:prstGeom>
          <a:noFill/>
          <a:ln>
            <a:noFill/>
          </a:ln>
        </p:spPr>
      </p:pic>
      <p:graphicFrame>
        <p:nvGraphicFramePr>
          <p:cNvPr id="117" name="Google Shape;117;p19"/>
          <p:cNvGraphicFramePr/>
          <p:nvPr/>
        </p:nvGraphicFramePr>
        <p:xfrm>
          <a:off x="5770475" y="132875"/>
          <a:ext cx="3000000" cy="3000000"/>
        </p:xfrm>
        <a:graphic>
          <a:graphicData uri="http://schemas.openxmlformats.org/drawingml/2006/table">
            <a:tbl>
              <a:tblPr>
                <a:noFill/>
                <a:tableStyleId>{A5D34CA5-A8EF-4043-8CC4-C11DF1EE0160}</a:tableStyleId>
              </a:tblPr>
              <a:tblGrid>
                <a:gridCol w="917600"/>
                <a:gridCol w="2157000"/>
              </a:tblGrid>
              <a:tr h="381000">
                <a:tc>
                  <a:txBody>
                    <a:bodyPr>
                      <a:noAutofit/>
                    </a:bodyPr>
                    <a:lstStyle/>
                    <a:p>
                      <a:pPr indent="0" lvl="0" marL="0" rtl="0" algn="l">
                        <a:spcBef>
                          <a:spcPts val="0"/>
                        </a:spcBef>
                        <a:spcAft>
                          <a:spcPts val="0"/>
                        </a:spcAft>
                        <a:buNone/>
                      </a:pPr>
                      <a:r>
                        <a:rPr b="1" lang="en" sz="1000"/>
                        <a:t>tweetid</a:t>
                      </a:r>
                      <a:endParaRPr b="1" sz="1000"/>
                    </a:p>
                  </a:txBody>
                  <a:tcPr marT="91425" marB="91425" marR="91425" marL="91425"/>
                </a:tc>
                <a:tc>
                  <a:txBody>
                    <a:bodyPr>
                      <a:noAutofit/>
                    </a:bodyPr>
                    <a:lstStyle/>
                    <a:p>
                      <a:pPr indent="0" lvl="0" marL="0" rtl="0" algn="l">
                        <a:spcBef>
                          <a:spcPts val="0"/>
                        </a:spcBef>
                        <a:spcAft>
                          <a:spcPts val="0"/>
                        </a:spcAft>
                        <a:buNone/>
                      </a:pPr>
                      <a:r>
                        <a:rPr b="1" lang="en" sz="1000"/>
                        <a:t>words</a:t>
                      </a:r>
                      <a:endParaRPr b="1" sz="1000"/>
                    </a:p>
                  </a:txBody>
                  <a:tcPr marT="91425" marB="91425" marR="91425" marL="91425"/>
                </a:tc>
              </a:tr>
              <a:tr h="381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143</a:t>
                      </a:r>
                      <a:endParaRPr b="1" sz="1000"/>
                    </a:p>
                  </a:txBody>
                  <a:tcPr marT="91425" marB="91425" marR="91425" marL="91425"/>
                </a:tc>
              </a:tr>
              <a:tr h="381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days</a:t>
                      </a:r>
                      <a:endParaRPr b="1" sz="1000"/>
                    </a:p>
                  </a:txBody>
                  <a:tcPr marT="91425" marB="91425" marR="91425" marL="91425"/>
                </a:tc>
              </a:tr>
              <a:tr h="381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after</a:t>
                      </a:r>
                      <a:endParaRPr b="1" sz="1000"/>
                    </a:p>
                  </a:txBody>
                  <a:tcPr marT="91425" marB="91425" marR="91425" marL="91425"/>
                </a:tc>
              </a:tr>
              <a:tr h="381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revelations</a:t>
                      </a:r>
                      <a:endParaRPr b="1" sz="1000"/>
                    </a:p>
                  </a:txBody>
                  <a:tcPr marT="91425" marB="91425" marR="91425" marL="91425"/>
                </a:tc>
              </a:tr>
              <a:tr h="381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that</a:t>
                      </a:r>
                      <a:endParaRPr b="1" sz="1000"/>
                    </a:p>
                  </a:txBody>
                  <a:tcPr marT="91425" marB="91425" marR="91425" marL="91425"/>
                </a:tc>
              </a:tr>
              <a:tr h="381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Harvey</a:t>
                      </a:r>
                      <a:endParaRPr b="1" sz="1000"/>
                    </a:p>
                  </a:txBody>
                  <a:tcPr marT="91425" marB="91425" marR="91425" marL="91425"/>
                </a:tc>
              </a:tr>
              <a:tr h="381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Weinstein</a:t>
                      </a:r>
                      <a:endParaRPr b="1" sz="1000"/>
                    </a:p>
                  </a:txBody>
                  <a:tcPr marT="91425" marB="91425" marR="91425" marL="91425"/>
                </a:tc>
              </a:tr>
              <a:tr h="381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had</a:t>
                      </a:r>
                      <a:endParaRPr b="1" sz="1000"/>
                    </a:p>
                  </a:txBody>
                  <a:tcPr marT="91425" marB="91425" marR="91425" marL="91425"/>
                </a:tc>
              </a:tr>
              <a:tr h="381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been</a:t>
                      </a:r>
                      <a:endParaRPr b="1" sz="1000"/>
                    </a:p>
                  </a:txBody>
                  <a:tcPr marT="91425" marB="91425" marR="91425" marL="91425"/>
                </a:tc>
              </a:tr>
              <a:tr h="100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paying</a:t>
                      </a:r>
                      <a:endParaRPr b="1" sz="1000"/>
                    </a:p>
                  </a:txBody>
                  <a:tcPr marT="91425" marB="91425" marR="91425" marL="91425"/>
                </a:tc>
              </a:tr>
              <a:tr h="381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off</a:t>
                      </a:r>
                      <a:endParaRPr b="1" sz="1000"/>
                    </a:p>
                  </a:txBody>
                  <a:tcPr marT="91425" marB="91425" marR="91425" marL="91425"/>
                </a:tc>
              </a:tr>
              <a:tr h="381000">
                <a:tc>
                  <a:txBody>
                    <a:bodyPr>
                      <a:noAutofit/>
                    </a:bodyPr>
                    <a:lstStyle/>
                    <a:p>
                      <a:pPr indent="0" lvl="0" marL="0" rtl="0" algn="l">
                        <a:spcBef>
                          <a:spcPts val="0"/>
                        </a:spcBef>
                        <a:spcAft>
                          <a:spcPts val="0"/>
                        </a:spcAft>
                        <a:buNone/>
                      </a:pPr>
                      <a:r>
                        <a:rPr b="1" lang="en" sz="1000"/>
                        <a:t>1</a:t>
                      </a:r>
                      <a:endParaRPr b="1" sz="1000"/>
                    </a:p>
                  </a:txBody>
                  <a:tcPr marT="91425" marB="91425" marR="91425" marL="91425"/>
                </a:tc>
                <a:tc>
                  <a:txBody>
                    <a:bodyPr>
                      <a:noAutofit/>
                    </a:bodyPr>
                    <a:lstStyle/>
                    <a:p>
                      <a:pPr indent="0" lvl="0" marL="0" rtl="0" algn="l">
                        <a:spcBef>
                          <a:spcPts val="0"/>
                        </a:spcBef>
                        <a:spcAft>
                          <a:spcPts val="0"/>
                        </a:spcAft>
                        <a:buNone/>
                      </a:pPr>
                      <a:r>
                        <a:rPr b="1" lang="en" sz="1000"/>
                        <a:t>sexual</a:t>
                      </a:r>
                      <a:endParaRPr b="1" sz="1000"/>
                    </a:p>
                  </a:txBody>
                  <a:tcPr marT="91425" marB="91425" marR="91425" marL="91425"/>
                </a:tc>
              </a:tr>
            </a:tbl>
          </a:graphicData>
        </a:graphic>
      </p:graphicFrame>
      <p:sp>
        <p:nvSpPr>
          <p:cNvPr id="118" name="Google Shape;118;p19"/>
          <p:cNvSpPr txBox="1"/>
          <p:nvPr>
            <p:ph idx="4294967295" type="title"/>
          </p:nvPr>
        </p:nvSpPr>
        <p:spPr>
          <a:xfrm>
            <a:off x="74350" y="80075"/>
            <a:ext cx="47754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Sample - PQ with R</a:t>
            </a:r>
            <a:endParaRPr sz="2400"/>
          </a:p>
        </p:txBody>
      </p:sp>
      <p:sp>
        <p:nvSpPr>
          <p:cNvPr id="119" name="Google Shape;119;p19"/>
          <p:cNvSpPr txBox="1"/>
          <p:nvPr>
            <p:ph idx="4294967295" type="body"/>
          </p:nvPr>
        </p:nvSpPr>
        <p:spPr>
          <a:xfrm>
            <a:off x="0" y="978775"/>
            <a:ext cx="1797000" cy="3978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b="1" lang="en" sz="1400">
                <a:solidFill>
                  <a:srgbClr val="000000"/>
                </a:solidFill>
                <a:latin typeface="Raleway"/>
                <a:ea typeface="Raleway"/>
                <a:cs typeface="Raleway"/>
                <a:sym typeface="Raleway"/>
              </a:rPr>
              <a:t>Original  tweet</a:t>
            </a:r>
            <a:endParaRPr sz="1200">
              <a:solidFill>
                <a:srgbClr val="000000"/>
              </a:solidFill>
              <a:latin typeface="Raleway"/>
              <a:ea typeface="Raleway"/>
              <a:cs typeface="Raleway"/>
              <a:sym typeface="Raleway"/>
            </a:endParaRPr>
          </a:p>
        </p:txBody>
      </p:sp>
      <p:sp>
        <p:nvSpPr>
          <p:cNvPr id="120" name="Google Shape;120;p19"/>
          <p:cNvSpPr txBox="1"/>
          <p:nvPr/>
        </p:nvSpPr>
        <p:spPr>
          <a:xfrm>
            <a:off x="384375" y="2392775"/>
            <a:ext cx="5091300" cy="265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latin typeface="Courier New"/>
                <a:ea typeface="Courier New"/>
                <a:cs typeface="Courier New"/>
                <a:sym typeface="Courier New"/>
              </a:rPr>
              <a:t>library(tidytext)</a:t>
            </a:r>
            <a:endParaRPr>
              <a:latin typeface="Courier New"/>
              <a:ea typeface="Courier New"/>
              <a:cs typeface="Courier New"/>
              <a:sym typeface="Courier New"/>
            </a:endParaRPr>
          </a:p>
          <a:p>
            <a:pPr indent="0" lvl="0" marL="0" rtl="0" algn="l">
              <a:spcBef>
                <a:spcPts val="0"/>
              </a:spcBef>
              <a:spcAft>
                <a:spcPts val="0"/>
              </a:spcAft>
              <a:buClr>
                <a:schemeClr val="dk2"/>
              </a:buClr>
              <a:buSzPts val="1100"/>
              <a:buFont typeface="Arial"/>
              <a:buNone/>
            </a:pPr>
            <a:r>
              <a:rPr lang="en">
                <a:latin typeface="Courier New"/>
                <a:ea typeface="Courier New"/>
                <a:cs typeface="Courier New"/>
                <a:sym typeface="Courier New"/>
              </a:rPr>
              <a:t>library(stringr)</a:t>
            </a:r>
            <a:endParaRPr>
              <a:latin typeface="Courier New"/>
              <a:ea typeface="Courier New"/>
              <a:cs typeface="Courier New"/>
              <a:sym typeface="Courier New"/>
            </a:endParaRPr>
          </a:p>
          <a:p>
            <a:pPr indent="0" lvl="0" marL="0" rtl="0" algn="l">
              <a:spcBef>
                <a:spcPts val="0"/>
              </a:spcBef>
              <a:spcAft>
                <a:spcPts val="0"/>
              </a:spcAft>
              <a:buClr>
                <a:schemeClr val="dk2"/>
              </a:buClr>
              <a:buSzPts val="1100"/>
              <a:buFont typeface="Arial"/>
              <a:buNone/>
            </a:pPr>
            <a:r>
              <a:rPr lang="en">
                <a:latin typeface="Courier New"/>
                <a:ea typeface="Courier New"/>
                <a:cs typeface="Courier New"/>
                <a:sym typeface="Courier New"/>
              </a:rPr>
              <a:t>library(tidyverse)</a:t>
            </a:r>
            <a:endParaRPr>
              <a:latin typeface="Courier New"/>
              <a:ea typeface="Courier New"/>
              <a:cs typeface="Courier New"/>
              <a:sym typeface="Courier New"/>
            </a:endParaRPr>
          </a:p>
          <a:p>
            <a:pPr indent="0" lvl="0" marL="0" rtl="0" algn="l">
              <a:spcBef>
                <a:spcPts val="0"/>
              </a:spcBef>
              <a:spcAft>
                <a:spcPts val="0"/>
              </a:spcAft>
              <a:buClr>
                <a:schemeClr val="dk2"/>
              </a:buClr>
              <a:buSzPts val="1100"/>
              <a:buFont typeface="Arial"/>
              <a:buNone/>
            </a:pPr>
            <a:r>
              <a:t/>
            </a:r>
            <a:endParaRPr/>
          </a:p>
          <a:p>
            <a:pPr indent="0" lvl="0" marL="0" rtl="0" algn="l">
              <a:spcBef>
                <a:spcPts val="0"/>
              </a:spcBef>
              <a:spcAft>
                <a:spcPts val="0"/>
              </a:spcAft>
              <a:buClr>
                <a:schemeClr val="dk2"/>
              </a:buClr>
              <a:buSzPts val="1100"/>
              <a:buFont typeface="Arial"/>
              <a:buNone/>
            </a:pPr>
            <a:r>
              <a:rPr lang="en"/>
              <a:t>……...</a:t>
            </a:r>
            <a:endParaRPr/>
          </a:p>
          <a:p>
            <a:pPr indent="0" lvl="0" marL="0" rtl="0" algn="l">
              <a:spcBef>
                <a:spcPts val="0"/>
              </a:spcBef>
              <a:spcAft>
                <a:spcPts val="0"/>
              </a:spcAft>
              <a:buClr>
                <a:schemeClr val="dk2"/>
              </a:buClr>
              <a:buSzPts val="1100"/>
              <a:buFont typeface="Arial"/>
              <a:buNone/>
            </a:pPr>
            <a:r>
              <a:rPr lang="en">
                <a:latin typeface="Courier New"/>
                <a:ea typeface="Courier New"/>
                <a:cs typeface="Courier New"/>
                <a:sym typeface="Courier New"/>
              </a:rPr>
              <a:t>nrc = get_sentiments("nrc")</a:t>
            </a:r>
            <a:endParaRPr>
              <a:latin typeface="Courier New"/>
              <a:ea typeface="Courier New"/>
              <a:cs typeface="Courier New"/>
              <a:sym typeface="Courier New"/>
            </a:endParaRPr>
          </a:p>
          <a:p>
            <a:pPr indent="0" lvl="0" marL="0" rtl="0" algn="l">
              <a:spcBef>
                <a:spcPts val="0"/>
              </a:spcBef>
              <a:spcAft>
                <a:spcPts val="0"/>
              </a:spcAft>
              <a:buClr>
                <a:schemeClr val="dk2"/>
              </a:buClr>
              <a:buSzPts val="1100"/>
              <a:buFont typeface="Arial"/>
              <a:buNone/>
            </a:pPr>
            <a:r>
              <a:rPr lang="en">
                <a:latin typeface="Courier New"/>
                <a:ea typeface="Courier New"/>
                <a:cs typeface="Courier New"/>
                <a:sym typeface="Courier New"/>
              </a:rPr>
              <a:t>clean_metoo &lt;- metoo %&gt;%</a:t>
            </a:r>
            <a:endParaRPr>
              <a:latin typeface="Courier New"/>
              <a:ea typeface="Courier New"/>
              <a:cs typeface="Courier New"/>
              <a:sym typeface="Courier New"/>
            </a:endParaRPr>
          </a:p>
          <a:p>
            <a:pPr indent="0" lvl="0" marL="0" rtl="0" algn="l">
              <a:spcBef>
                <a:spcPts val="0"/>
              </a:spcBef>
              <a:spcAft>
                <a:spcPts val="0"/>
              </a:spcAft>
              <a:buClr>
                <a:schemeClr val="dk2"/>
              </a:buClr>
              <a:buSzPts val="1100"/>
              <a:buFont typeface="Arial"/>
              <a:buNone/>
            </a:pPr>
            <a:r>
              <a:rPr lang="en">
                <a:latin typeface="Courier New"/>
                <a:ea typeface="Courier New"/>
                <a:cs typeface="Courier New"/>
                <a:sym typeface="Courier New"/>
              </a:rPr>
              <a:t>  mutate(linenumber = row_number(),</a:t>
            </a:r>
            <a:endParaRPr>
              <a:latin typeface="Courier New"/>
              <a:ea typeface="Courier New"/>
              <a:cs typeface="Courier New"/>
              <a:sym typeface="Courier New"/>
            </a:endParaRPr>
          </a:p>
          <a:p>
            <a:pPr indent="0" lvl="0" marL="0" rtl="0" algn="l">
              <a:spcBef>
                <a:spcPts val="0"/>
              </a:spcBef>
              <a:spcAft>
                <a:spcPts val="0"/>
              </a:spcAft>
              <a:buClr>
                <a:schemeClr val="dk2"/>
              </a:buClr>
              <a:buSzPts val="1100"/>
              <a:buFont typeface="Arial"/>
              <a:buNone/>
            </a:pPr>
            <a:r>
              <a:rPr lang="en">
                <a:latin typeface="Courier New"/>
                <a:ea typeface="Courier New"/>
                <a:cs typeface="Courier New"/>
                <a:sym typeface="Courier New"/>
              </a:rPr>
              <a:t>         id = cumsum(str_detect(text, regex("^metoo [\\divxlc]", ignore_case = TRUE)))) %&gt;% ungroup() %&gt;% unnest_tokens(word, text) %&gt;% anti_join(stop_words)</a:t>
            </a:r>
            <a:endParaRPr>
              <a:latin typeface="Courier New"/>
              <a:ea typeface="Courier New"/>
              <a:cs typeface="Courier New"/>
              <a:sym typeface="Courier New"/>
            </a:endParaRPr>
          </a:p>
          <a:p>
            <a:pPr indent="0" lvl="0" marL="0" rtl="0" algn="l">
              <a:spcBef>
                <a:spcPts val="0"/>
              </a:spcBef>
              <a:spcAft>
                <a:spcPts val="0"/>
              </a:spcAft>
              <a:buNone/>
            </a:pPr>
            <a:r>
              <a:t/>
            </a:r>
            <a:endParaRPr>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24" name="Shape 124"/>
        <p:cNvGrpSpPr/>
        <p:nvPr/>
      </p:nvGrpSpPr>
      <p:grpSpPr>
        <a:xfrm>
          <a:off x="0" y="0"/>
          <a:ext cx="0" cy="0"/>
          <a:chOff x="0" y="0"/>
          <a:chExt cx="0" cy="0"/>
        </a:xfrm>
      </p:grpSpPr>
      <p:pic>
        <p:nvPicPr>
          <p:cNvPr id="125" name="Google Shape;125;p20"/>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126" name="Google Shape;126;p20"/>
          <p:cNvSpPr txBox="1"/>
          <p:nvPr>
            <p:ph idx="4294967295" type="title"/>
          </p:nvPr>
        </p:nvSpPr>
        <p:spPr>
          <a:xfrm>
            <a:off x="2590350" y="505900"/>
            <a:ext cx="39633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1"/>
                </a:solidFill>
              </a:rPr>
              <a:t>Step 1: Load data </a:t>
            </a:r>
            <a:endParaRPr sz="1800"/>
          </a:p>
        </p:txBody>
      </p:sp>
      <p:sp>
        <p:nvSpPr>
          <p:cNvPr id="127" name="Google Shape;127;p20"/>
          <p:cNvSpPr txBox="1"/>
          <p:nvPr>
            <p:ph idx="4294967295" type="body"/>
          </p:nvPr>
        </p:nvSpPr>
        <p:spPr>
          <a:xfrm>
            <a:off x="2660250" y="1040700"/>
            <a:ext cx="3603900" cy="376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solidFill>
                  <a:srgbClr val="000000"/>
                </a:solidFill>
                <a:latin typeface="Raleway"/>
                <a:ea typeface="Raleway"/>
                <a:cs typeface="Raleway"/>
                <a:sym typeface="Raleway"/>
              </a:rPr>
              <a:t>Things you need</a:t>
            </a:r>
            <a:endParaRPr b="1" sz="1400">
              <a:solidFill>
                <a:srgbClr val="000000"/>
              </a:solidFill>
              <a:latin typeface="Raleway"/>
              <a:ea typeface="Raleway"/>
              <a:cs typeface="Raleway"/>
              <a:sym typeface="Raleway"/>
            </a:endParaRPr>
          </a:p>
          <a:p>
            <a:pPr indent="-304800" lvl="0" marL="457200" rtl="0" algn="l">
              <a:spcBef>
                <a:spcPts val="10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Go to data.world site and choose the dataset</a:t>
            </a:r>
            <a:endParaRPr sz="1200">
              <a:solidFill>
                <a:srgbClr val="000000"/>
              </a:solidFill>
              <a:latin typeface="Raleway"/>
              <a:ea typeface="Raleway"/>
              <a:cs typeface="Raleway"/>
              <a:sym typeface="Raleway"/>
            </a:endParaRPr>
          </a:p>
          <a:p>
            <a:pPr indent="-304800" lvl="0" marL="457200" rtl="0" algn="l">
              <a:spcBef>
                <a:spcPts val="10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If you don’t already have data.world account, can sign in using  twitter account / github account</a:t>
            </a:r>
            <a:endParaRPr sz="1200">
              <a:solidFill>
                <a:srgbClr val="000000"/>
              </a:solidFill>
              <a:latin typeface="Raleway"/>
              <a:ea typeface="Raleway"/>
              <a:cs typeface="Raleway"/>
              <a:sym typeface="Raleway"/>
            </a:endParaRPr>
          </a:p>
          <a:p>
            <a:pPr indent="-304800" lvl="0" marL="457200" rtl="0" algn="l">
              <a:spcBef>
                <a:spcPts val="10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Click on Download, choose PowerBI</a:t>
            </a:r>
            <a:endParaRPr sz="1200">
              <a:solidFill>
                <a:srgbClr val="000000"/>
              </a:solidFill>
              <a:latin typeface="Raleway"/>
              <a:ea typeface="Raleway"/>
              <a:cs typeface="Raleway"/>
              <a:sym typeface="Raleway"/>
            </a:endParaRPr>
          </a:p>
          <a:p>
            <a:pPr indent="-317500" lvl="0" marL="457200" rtl="0" algn="l">
              <a:spcBef>
                <a:spcPts val="1000"/>
              </a:spcBef>
              <a:spcAft>
                <a:spcPts val="1000"/>
              </a:spcAft>
              <a:buClr>
                <a:srgbClr val="000000"/>
              </a:buClr>
              <a:buSzPts val="1400"/>
              <a:buFont typeface="Raleway"/>
              <a:buChar char="➔"/>
            </a:pPr>
            <a:r>
              <a:rPr lang="en" sz="1200">
                <a:solidFill>
                  <a:srgbClr val="000000"/>
                </a:solidFill>
                <a:latin typeface="Raleway"/>
                <a:ea typeface="Raleway"/>
                <a:cs typeface="Raleway"/>
                <a:sym typeface="Raleway"/>
              </a:rPr>
              <a:t>Good to go!!</a:t>
            </a:r>
            <a:endParaRPr sz="1200">
              <a:solidFill>
                <a:srgbClr val="000000"/>
              </a:solidFill>
              <a:latin typeface="Raleway"/>
              <a:ea typeface="Raleway"/>
              <a:cs typeface="Raleway"/>
              <a:sym typeface="Raleway"/>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31" name="Shape 131"/>
        <p:cNvGrpSpPr/>
        <p:nvPr/>
      </p:nvGrpSpPr>
      <p:grpSpPr>
        <a:xfrm>
          <a:off x="0" y="0"/>
          <a:ext cx="0" cy="0"/>
          <a:chOff x="0" y="0"/>
          <a:chExt cx="0" cy="0"/>
        </a:xfrm>
      </p:grpSpPr>
      <p:pic>
        <p:nvPicPr>
          <p:cNvPr id="132" name="Google Shape;132;p21"/>
          <p:cNvPicPr preferRelativeResize="0"/>
          <p:nvPr/>
        </p:nvPicPr>
        <p:blipFill>
          <a:blip r:embed="rId3">
            <a:alphaModFix/>
          </a:blip>
          <a:stretch>
            <a:fillRect/>
          </a:stretch>
        </p:blipFill>
        <p:spPr>
          <a:xfrm>
            <a:off x="2444700" y="162737"/>
            <a:ext cx="4254600" cy="4818038"/>
          </a:xfrm>
          <a:prstGeom prst="rect">
            <a:avLst/>
          </a:prstGeom>
          <a:noFill/>
          <a:ln>
            <a:noFill/>
          </a:ln>
        </p:spPr>
      </p:pic>
      <p:sp>
        <p:nvSpPr>
          <p:cNvPr id="133" name="Google Shape;133;p21"/>
          <p:cNvSpPr txBox="1"/>
          <p:nvPr>
            <p:ph idx="4294967295" type="title"/>
          </p:nvPr>
        </p:nvSpPr>
        <p:spPr>
          <a:xfrm>
            <a:off x="2590350" y="505900"/>
            <a:ext cx="39633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chemeClr val="dk1"/>
                </a:solidFill>
              </a:rPr>
              <a:t>Step 2: Transform data with tidytext</a:t>
            </a:r>
            <a:endParaRPr sz="1800"/>
          </a:p>
        </p:txBody>
      </p:sp>
      <p:sp>
        <p:nvSpPr>
          <p:cNvPr id="134" name="Google Shape;134;p21"/>
          <p:cNvSpPr txBox="1"/>
          <p:nvPr>
            <p:ph idx="4294967295" type="body"/>
          </p:nvPr>
        </p:nvSpPr>
        <p:spPr>
          <a:xfrm>
            <a:off x="2660250" y="1273900"/>
            <a:ext cx="3603900" cy="34284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In Power Query, choose R Script</a:t>
            </a:r>
            <a:endParaRPr sz="1200">
              <a:solidFill>
                <a:srgbClr val="000000"/>
              </a:solidFill>
              <a:latin typeface="Raleway"/>
              <a:ea typeface="Raleway"/>
              <a:cs typeface="Raleway"/>
              <a:sym typeface="Raleway"/>
            </a:endParaRPr>
          </a:p>
          <a:p>
            <a:pPr indent="0" lvl="0" marL="0" rtl="0" algn="l">
              <a:spcBef>
                <a:spcPts val="1000"/>
              </a:spcBef>
              <a:spcAft>
                <a:spcPts val="0"/>
              </a:spcAft>
              <a:buNone/>
            </a:pPr>
            <a:r>
              <a:t/>
            </a:r>
            <a:endParaRPr sz="1200">
              <a:solidFill>
                <a:srgbClr val="000000"/>
              </a:solidFill>
              <a:latin typeface="Raleway"/>
              <a:ea typeface="Raleway"/>
              <a:cs typeface="Raleway"/>
              <a:sym typeface="Raleway"/>
            </a:endParaRPr>
          </a:p>
          <a:p>
            <a:pPr indent="0" lvl="0" marL="0" rtl="0" algn="l">
              <a:spcBef>
                <a:spcPts val="1000"/>
              </a:spcBef>
              <a:spcAft>
                <a:spcPts val="0"/>
              </a:spcAft>
              <a:buNone/>
            </a:pPr>
            <a:r>
              <a:t/>
            </a:r>
            <a:endParaRPr sz="1200">
              <a:solidFill>
                <a:srgbClr val="000000"/>
              </a:solidFill>
              <a:latin typeface="Raleway"/>
              <a:ea typeface="Raleway"/>
              <a:cs typeface="Raleway"/>
              <a:sym typeface="Raleway"/>
            </a:endParaRPr>
          </a:p>
          <a:p>
            <a:pPr indent="-304800" lvl="0" marL="457200" rtl="0" algn="l">
              <a:spcBef>
                <a:spcPts val="10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R Editor window is prompted, by default the table is assigned as “dataset” dataframe.</a:t>
            </a:r>
            <a:endParaRPr sz="1200">
              <a:solidFill>
                <a:srgbClr val="000000"/>
              </a:solidFill>
              <a:latin typeface="Raleway"/>
              <a:ea typeface="Raleway"/>
              <a:cs typeface="Raleway"/>
              <a:sym typeface="Raleway"/>
            </a:endParaRPr>
          </a:p>
          <a:p>
            <a:pPr indent="-304800" lvl="0" marL="457200" rtl="0" algn="l">
              <a:spcBef>
                <a:spcPts val="1000"/>
              </a:spcBef>
              <a:spcAft>
                <a:spcPts val="0"/>
              </a:spcAft>
              <a:buClr>
                <a:srgbClr val="000000"/>
              </a:buClr>
              <a:buSzPts val="1200"/>
              <a:buFont typeface="Raleway"/>
              <a:buChar char="➔"/>
            </a:pPr>
            <a:r>
              <a:rPr lang="en" sz="1200">
                <a:solidFill>
                  <a:srgbClr val="000000"/>
                </a:solidFill>
                <a:latin typeface="Raleway"/>
                <a:ea typeface="Raleway"/>
                <a:cs typeface="Raleway"/>
                <a:sym typeface="Raleway"/>
              </a:rPr>
              <a:t>R tasks!! - Tokenization task</a:t>
            </a:r>
            <a:endParaRPr sz="1200">
              <a:solidFill>
                <a:srgbClr val="000000"/>
              </a:solidFill>
              <a:latin typeface="Raleway"/>
              <a:ea typeface="Raleway"/>
              <a:cs typeface="Raleway"/>
              <a:sym typeface="Raleway"/>
            </a:endParaRPr>
          </a:p>
          <a:p>
            <a:pPr indent="-304800" lvl="0" marL="457200" rtl="0" algn="l">
              <a:spcBef>
                <a:spcPts val="1000"/>
              </a:spcBef>
              <a:spcAft>
                <a:spcPts val="1000"/>
              </a:spcAft>
              <a:buClr>
                <a:srgbClr val="000000"/>
              </a:buClr>
              <a:buSzPts val="1200"/>
              <a:buFont typeface="Raleway"/>
              <a:buChar char="➔"/>
            </a:pPr>
            <a:r>
              <a:rPr lang="en" sz="1200">
                <a:solidFill>
                  <a:srgbClr val="000000"/>
                </a:solidFill>
                <a:latin typeface="Raleway"/>
                <a:ea typeface="Raleway"/>
                <a:cs typeface="Raleway"/>
                <a:sym typeface="Raleway"/>
              </a:rPr>
              <a:t>Load ‘NRC lexicons. </a:t>
            </a:r>
            <a:r>
              <a:rPr lang="en" sz="1200">
                <a:solidFill>
                  <a:srgbClr val="000000"/>
                </a:solidFill>
                <a:latin typeface="Raleway"/>
                <a:ea typeface="Raleway"/>
                <a:cs typeface="Raleway"/>
                <a:sym typeface="Raleway"/>
              </a:rPr>
              <a:t>The nrc lexicon categorizes words in a binary fashion (“yes”/“no”) into categories of positive, negative, anger, anticipation, disgust, fear, joy, sadness, surprise, and trust. (tidytextmining.com)</a:t>
            </a:r>
            <a:endParaRPr sz="1200">
              <a:solidFill>
                <a:srgbClr val="000000"/>
              </a:solidFill>
              <a:latin typeface="Raleway"/>
              <a:ea typeface="Raleway"/>
              <a:cs typeface="Raleway"/>
              <a:sym typeface="Raleway"/>
            </a:endParaRPr>
          </a:p>
        </p:txBody>
      </p:sp>
      <p:pic>
        <p:nvPicPr>
          <p:cNvPr id="135" name="Google Shape;135;p21"/>
          <p:cNvPicPr preferRelativeResize="0"/>
          <p:nvPr/>
        </p:nvPicPr>
        <p:blipFill>
          <a:blip r:embed="rId4">
            <a:alphaModFix/>
          </a:blip>
          <a:stretch>
            <a:fillRect/>
          </a:stretch>
        </p:blipFill>
        <p:spPr>
          <a:xfrm>
            <a:off x="3141744" y="1609300"/>
            <a:ext cx="2137425" cy="703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